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17"/>
  </p:notesMasterIdLst>
  <p:sldIdLst>
    <p:sldId id="256" r:id="rId2"/>
    <p:sldId id="342" r:id="rId3"/>
    <p:sldId id="258" r:id="rId4"/>
    <p:sldId id="330" r:id="rId5"/>
    <p:sldId id="331" r:id="rId6"/>
    <p:sldId id="332" r:id="rId7"/>
    <p:sldId id="333" r:id="rId8"/>
    <p:sldId id="334" r:id="rId9"/>
    <p:sldId id="335" r:id="rId10"/>
    <p:sldId id="336" r:id="rId11"/>
    <p:sldId id="337" r:id="rId12"/>
    <p:sldId id="338" r:id="rId13"/>
    <p:sldId id="339" r:id="rId14"/>
    <p:sldId id="340" r:id="rId15"/>
    <p:sldId id="34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871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4</a:t>
            </a:fld>
            <a:endParaRPr lang="en-US"/>
          </a:p>
        </p:txBody>
      </p:sp>
    </p:spTree>
    <p:extLst>
      <p:ext uri="{BB962C8B-B14F-4D97-AF65-F5344CB8AC3E}">
        <p14:creationId xmlns:p14="http://schemas.microsoft.com/office/powerpoint/2010/main" val="2467030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13</a:t>
            </a:fld>
            <a:endParaRPr lang="en-US"/>
          </a:p>
        </p:txBody>
      </p:sp>
    </p:spTree>
    <p:extLst>
      <p:ext uri="{BB962C8B-B14F-4D97-AF65-F5344CB8AC3E}">
        <p14:creationId xmlns:p14="http://schemas.microsoft.com/office/powerpoint/2010/main" val="3562005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30707780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1396517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2112512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6</a:t>
            </a:fld>
            <a:endParaRPr lang="en-US"/>
          </a:p>
        </p:txBody>
      </p:sp>
    </p:spTree>
    <p:extLst>
      <p:ext uri="{BB962C8B-B14F-4D97-AF65-F5344CB8AC3E}">
        <p14:creationId xmlns:p14="http://schemas.microsoft.com/office/powerpoint/2010/main" val="532002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7</a:t>
            </a:fld>
            <a:endParaRPr lang="en-US"/>
          </a:p>
        </p:txBody>
      </p:sp>
    </p:spTree>
    <p:extLst>
      <p:ext uri="{BB962C8B-B14F-4D97-AF65-F5344CB8AC3E}">
        <p14:creationId xmlns:p14="http://schemas.microsoft.com/office/powerpoint/2010/main" val="1888266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8</a:t>
            </a:fld>
            <a:endParaRPr lang="en-US"/>
          </a:p>
        </p:txBody>
      </p:sp>
    </p:spTree>
    <p:extLst>
      <p:ext uri="{BB962C8B-B14F-4D97-AF65-F5344CB8AC3E}">
        <p14:creationId xmlns:p14="http://schemas.microsoft.com/office/powerpoint/2010/main" val="3667316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9</a:t>
            </a:fld>
            <a:endParaRPr lang="en-US"/>
          </a:p>
        </p:txBody>
      </p:sp>
    </p:spTree>
    <p:extLst>
      <p:ext uri="{BB962C8B-B14F-4D97-AF65-F5344CB8AC3E}">
        <p14:creationId xmlns:p14="http://schemas.microsoft.com/office/powerpoint/2010/main" val="1552478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3391892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11</a:t>
            </a:fld>
            <a:endParaRPr lang="en-US"/>
          </a:p>
        </p:txBody>
      </p:sp>
    </p:spTree>
    <p:extLst>
      <p:ext uri="{BB962C8B-B14F-4D97-AF65-F5344CB8AC3E}">
        <p14:creationId xmlns:p14="http://schemas.microsoft.com/office/powerpoint/2010/main" val="2803798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12</a:t>
            </a:fld>
            <a:endParaRPr lang="en-US"/>
          </a:p>
        </p:txBody>
      </p:sp>
    </p:spTree>
    <p:extLst>
      <p:ext uri="{BB962C8B-B14F-4D97-AF65-F5344CB8AC3E}">
        <p14:creationId xmlns:p14="http://schemas.microsoft.com/office/powerpoint/2010/main" val="5322695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Example 4S.1</a:t>
            </a:r>
          </a:p>
        </p:txBody>
      </p:sp>
      <p:sp>
        <p:nvSpPr>
          <p:cNvPr id="7" name="Content Placeholder 6"/>
          <p:cNvSpPr>
            <a:spLocks noGrp="1"/>
          </p:cNvSpPr>
          <p:nvPr>
            <p:ph idx="1"/>
          </p:nvPr>
        </p:nvSpPr>
        <p:spPr>
          <a:xfrm>
            <a:off x="990600" y="1447800"/>
            <a:ext cx="7696200" cy="4678363"/>
          </a:xfrm>
        </p:spPr>
        <p:txBody>
          <a:bodyPr>
            <a:noAutofit/>
          </a:bodyPr>
          <a:lstStyle/>
          <a:p>
            <a:r>
              <a:rPr lang="en-US" sz="2400" dirty="0" smtClean="0"/>
              <a:t>An </a:t>
            </a:r>
            <a:r>
              <a:rPr lang="en-US" sz="2400" dirty="0"/>
              <a:t>electrical power system has four major components with reliabilities of 0.99, 0.90, 0.95, and 0.96. All of the four components must function to prevent the failure of the electrical power system. </a:t>
            </a:r>
          </a:p>
          <a:p>
            <a:r>
              <a:rPr lang="en-US" sz="2400" dirty="0" smtClean="0"/>
              <a:t>Compute </a:t>
            </a:r>
            <a:r>
              <a:rPr lang="en-US" sz="2400" dirty="0"/>
              <a:t>the reliability of the overall power system.</a:t>
            </a:r>
          </a:p>
          <a:p>
            <a:r>
              <a:rPr lang="en-US" sz="2400" dirty="0" smtClean="0"/>
              <a:t>If </a:t>
            </a:r>
            <a:r>
              <a:rPr lang="en-US" sz="2400" dirty="0"/>
              <a:t>the designers of the </a:t>
            </a:r>
            <a:r>
              <a:rPr lang="en-US" sz="2400" dirty="0" smtClean="0"/>
              <a:t>system </a:t>
            </a:r>
            <a:r>
              <a:rPr lang="en-US" sz="2400" dirty="0"/>
              <a:t>want to improve the reliability of the system by adding a backup component, which component should get the </a:t>
            </a:r>
            <a:r>
              <a:rPr lang="en-US" sz="2400" dirty="0" smtClean="0"/>
              <a:t>backup? Compute </a:t>
            </a:r>
            <a:r>
              <a:rPr lang="en-US" sz="2400" dirty="0"/>
              <a:t>the reliability of the system with the addition of </a:t>
            </a:r>
            <a:r>
              <a:rPr lang="en-US" sz="2400" dirty="0" smtClean="0"/>
              <a:t>that component</a:t>
            </a:r>
            <a:r>
              <a:rPr lang="en-US" sz="2400" dirty="0"/>
              <a:t>? Assume that the backup component has the same reliability as the original component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76795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Example 4S.1 (Solution)</a:t>
            </a:r>
          </a:p>
        </p:txBody>
      </p:sp>
      <p:sp>
        <p:nvSpPr>
          <p:cNvPr id="7" name="Content Placeholder 6"/>
          <p:cNvSpPr>
            <a:spLocks noGrp="1"/>
          </p:cNvSpPr>
          <p:nvPr>
            <p:ph idx="1"/>
          </p:nvPr>
        </p:nvSpPr>
        <p:spPr>
          <a:xfrm>
            <a:off x="990600" y="1447800"/>
            <a:ext cx="7696200" cy="4678363"/>
          </a:xfrm>
        </p:spPr>
        <p:txBody>
          <a:bodyPr>
            <a:noAutofit/>
          </a:bodyPr>
          <a:lstStyle/>
          <a:p>
            <a:r>
              <a:rPr lang="en-US" sz="2400" dirty="0" smtClean="0"/>
              <a:t>Compute </a:t>
            </a:r>
            <a:r>
              <a:rPr lang="en-US" sz="2400" dirty="0"/>
              <a:t>the reliability of the overall power system.</a:t>
            </a:r>
          </a:p>
          <a:p>
            <a:r>
              <a:rPr lang="en-US" sz="2400" dirty="0" smtClean="0"/>
              <a:t>P </a:t>
            </a:r>
            <a:r>
              <a:rPr lang="en-US" sz="2400" dirty="0"/>
              <a:t>(S) = P (C1) x P (C2) x P (C3) x P (C4) = 0.99 x 0.90 x 0.95 x 0.96 = 0.8125</a:t>
            </a:r>
          </a:p>
          <a:p>
            <a:r>
              <a:rPr lang="en-US" sz="2400" dirty="0" smtClean="0"/>
              <a:t>Since </a:t>
            </a:r>
            <a:r>
              <a:rPr lang="en-US" sz="2400" dirty="0"/>
              <a:t>component 2 has the lowest </a:t>
            </a:r>
            <a:r>
              <a:rPr lang="en-US" sz="2400" dirty="0" smtClean="0"/>
              <a:t>reliability, it </a:t>
            </a:r>
            <a:r>
              <a:rPr lang="en-US" sz="2400" dirty="0"/>
              <a:t>requires a redundant component as a backup</a:t>
            </a:r>
            <a:r>
              <a:rPr lang="en-US" sz="2400" dirty="0" smtClean="0"/>
              <a:t>.</a:t>
            </a:r>
          </a:p>
          <a:p>
            <a:r>
              <a:rPr lang="en-US" sz="2400" dirty="0" smtClean="0"/>
              <a:t>Composite </a:t>
            </a:r>
            <a:r>
              <a:rPr lang="en-US" sz="2400" dirty="0"/>
              <a:t>reliability of component 2 </a:t>
            </a:r>
            <a:r>
              <a:rPr lang="en-US" sz="2400" dirty="0" smtClean="0"/>
              <a:t>(+ </a:t>
            </a:r>
            <a:r>
              <a:rPr lang="en-US" sz="2400" dirty="0"/>
              <a:t>backup</a:t>
            </a:r>
            <a:r>
              <a:rPr lang="en-US" sz="2400" dirty="0" smtClean="0"/>
              <a:t>):</a:t>
            </a:r>
            <a:endParaRPr lang="en-US" sz="2400" dirty="0"/>
          </a:p>
          <a:p>
            <a:r>
              <a:rPr lang="en-US" sz="2400" dirty="0" smtClean="0"/>
              <a:t>P </a:t>
            </a:r>
            <a:r>
              <a:rPr lang="en-US" sz="2400" dirty="0"/>
              <a:t>(C2) = P (OC2) + [1 - P (OC2)] x P (BC2) = 0.90 + (1- 0.90) x 0.90 = 0.99</a:t>
            </a:r>
          </a:p>
          <a:p>
            <a:r>
              <a:rPr lang="en-US" sz="2400" dirty="0" smtClean="0"/>
              <a:t>Reliability </a:t>
            </a:r>
            <a:r>
              <a:rPr lang="en-US" sz="2400" dirty="0"/>
              <a:t>of the overall </a:t>
            </a:r>
            <a:r>
              <a:rPr lang="en-US" sz="2400" dirty="0" smtClean="0"/>
              <a:t>system:</a:t>
            </a:r>
          </a:p>
          <a:p>
            <a:r>
              <a:rPr lang="en-US" sz="2400" dirty="0" smtClean="0"/>
              <a:t>P </a:t>
            </a:r>
            <a:r>
              <a:rPr lang="en-US" sz="2400" dirty="0"/>
              <a:t>(S) = P (C1) x P (C2) x P (C3) x P (C4) = 0.99 x 0.99 x 0.95 x 0.96 = 0.8938</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414326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MTBF</a:t>
            </a:r>
          </a:p>
        </p:txBody>
      </p:sp>
      <p:sp>
        <p:nvSpPr>
          <p:cNvPr id="7" name="Content Placeholder 6"/>
          <p:cNvSpPr>
            <a:spLocks noGrp="1"/>
          </p:cNvSpPr>
          <p:nvPr>
            <p:ph idx="1"/>
          </p:nvPr>
        </p:nvSpPr>
        <p:spPr>
          <a:xfrm>
            <a:off x="990600" y="1601788"/>
            <a:ext cx="7696200" cy="4524375"/>
          </a:xfrm>
        </p:spPr>
        <p:txBody>
          <a:bodyPr>
            <a:noAutofit/>
          </a:bodyPr>
          <a:lstStyle/>
          <a:p>
            <a:r>
              <a:rPr lang="en-US" sz="2400" dirty="0"/>
              <a:t>MTBF (mean time between failures</a:t>
            </a:r>
            <a:r>
              <a:rPr lang="en-US" sz="2400" dirty="0" smtClean="0"/>
              <a:t>) is the average time before </a:t>
            </a:r>
            <a:r>
              <a:rPr lang="en-US" sz="2400" dirty="0"/>
              <a:t>the product or component </a:t>
            </a:r>
            <a:r>
              <a:rPr lang="en-US" sz="2400" dirty="0" smtClean="0"/>
              <a:t>fails.</a:t>
            </a:r>
          </a:p>
          <a:p>
            <a:r>
              <a:rPr lang="en-US" sz="2400" dirty="0" smtClean="0"/>
              <a:t>For </a:t>
            </a:r>
            <a:r>
              <a:rPr lang="en-US" sz="2400" dirty="0"/>
              <a:t>example, a car transmission may have a mean time of 5,000 hours between failures</a:t>
            </a:r>
            <a:r>
              <a:rPr lang="en-US" sz="2400" dirty="0" smtClean="0"/>
              <a:t>.</a:t>
            </a:r>
          </a:p>
          <a:p>
            <a:r>
              <a:rPr lang="en-US" sz="2400" dirty="0" smtClean="0"/>
              <a:t>If </a:t>
            </a:r>
            <a:r>
              <a:rPr lang="en-US" sz="2400" dirty="0"/>
              <a:t>your lawn mower fails five times in 200 hours of operation, then the failure rate of the lawn mower is 5/200 = 0.025, and its MTBF = 1/0.025 = 40 hours.</a:t>
            </a:r>
          </a:p>
          <a:p>
            <a:r>
              <a:rPr lang="en-US" sz="2400" dirty="0" smtClean="0"/>
              <a:t>Manufacturers </a:t>
            </a:r>
            <a:r>
              <a:rPr lang="en-US" sz="2400" dirty="0"/>
              <a:t>of new products can develop MTBF measures through intensive product </a:t>
            </a:r>
            <a:r>
              <a:rPr lang="en-US" sz="2400" dirty="0" smtClean="0"/>
              <a:t>testing.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107773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Availability and Maintainability</a:t>
            </a:r>
          </a:p>
        </p:txBody>
      </p:sp>
      <p:sp>
        <p:nvSpPr>
          <p:cNvPr id="7" name="Content Placeholder 6"/>
          <p:cNvSpPr>
            <a:spLocks noGrp="1"/>
          </p:cNvSpPr>
          <p:nvPr>
            <p:ph idx="1"/>
          </p:nvPr>
        </p:nvSpPr>
        <p:spPr>
          <a:xfrm>
            <a:off x="990600" y="1601788"/>
            <a:ext cx="7696200" cy="4524375"/>
          </a:xfrm>
        </p:spPr>
        <p:txBody>
          <a:bodyPr>
            <a:noAutofit/>
          </a:bodyPr>
          <a:lstStyle/>
          <a:p>
            <a:r>
              <a:rPr lang="en-US" sz="2400" dirty="0" smtClean="0"/>
              <a:t>Availability </a:t>
            </a:r>
            <a:r>
              <a:rPr lang="en-US" sz="2400" dirty="0"/>
              <a:t>is the percentage of the time that a system </a:t>
            </a:r>
            <a:r>
              <a:rPr lang="en-US" sz="2400" dirty="0" smtClean="0"/>
              <a:t>is </a:t>
            </a:r>
            <a:r>
              <a:rPr lang="en-US" sz="2400" dirty="0"/>
              <a:t>operating properly when it is </a:t>
            </a:r>
            <a:r>
              <a:rPr lang="en-US" sz="2400" dirty="0" smtClean="0"/>
              <a:t>needed.</a:t>
            </a:r>
          </a:p>
          <a:p>
            <a:r>
              <a:rPr lang="en-US" sz="2400" dirty="0" smtClean="0"/>
              <a:t>When </a:t>
            </a:r>
            <a:r>
              <a:rPr lang="en-US" sz="2400" dirty="0"/>
              <a:t>a system or equipment has availability, it does not necessarily mean that it also has high reliability. </a:t>
            </a:r>
            <a:endParaRPr lang="en-US" sz="2400" dirty="0" smtClean="0"/>
          </a:p>
          <a:p>
            <a:r>
              <a:rPr lang="en-US" sz="2400" dirty="0" smtClean="0"/>
              <a:t>Reliability </a:t>
            </a:r>
            <a:r>
              <a:rPr lang="en-US" sz="2400" dirty="0"/>
              <a:t>only considers the time it takes for a </a:t>
            </a:r>
            <a:r>
              <a:rPr lang="en-US" sz="2400" dirty="0" smtClean="0"/>
              <a:t>component </a:t>
            </a:r>
            <a:r>
              <a:rPr lang="en-US" sz="2400" dirty="0"/>
              <a:t>to </a:t>
            </a:r>
            <a:r>
              <a:rPr lang="en-US" sz="2400" dirty="0" smtClean="0"/>
              <a:t>fail, </a:t>
            </a:r>
            <a:r>
              <a:rPr lang="en-US" sz="2400" dirty="0"/>
              <a:t>but it does not take into account any downtime associated with the </a:t>
            </a:r>
            <a:r>
              <a:rPr lang="en-US" sz="2400" dirty="0" smtClean="0"/>
              <a:t>repairs.</a:t>
            </a:r>
          </a:p>
          <a:p>
            <a:r>
              <a:rPr lang="en-US" sz="2400" dirty="0" smtClean="0"/>
              <a:t>Availability </a:t>
            </a:r>
            <a:r>
              <a:rPr lang="en-US" sz="2400" dirty="0"/>
              <a:t>is not only related to reliability, but it is also a function of maintainability</a:t>
            </a:r>
            <a:r>
              <a:rPr lang="en-US" sz="2400" dirty="0" smtClean="0"/>
              <a:t>.</a:t>
            </a:r>
          </a:p>
          <a:p>
            <a:r>
              <a:rPr lang="en-US" sz="2400" dirty="0" smtClean="0"/>
              <a:t>Maintainability </a:t>
            </a:r>
            <a:r>
              <a:rPr lang="en-US" sz="2400" dirty="0"/>
              <a:t>is the ease with which an equipment or system can be repaired or serviced</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41269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0"/>
            <a:ext cx="8534400" cy="1371600"/>
          </a:xfrm>
        </p:spPr>
        <p:txBody>
          <a:bodyPr>
            <a:noAutofit/>
          </a:bodyPr>
          <a:lstStyle/>
          <a:p>
            <a:r>
              <a:rPr lang="en-US" sz="2200" dirty="0"/>
              <a:t>Relationships </a:t>
            </a:r>
            <a:r>
              <a:rPr lang="en-US" sz="2200" dirty="0" smtClean="0"/>
              <a:t>Among </a:t>
            </a:r>
            <a:r>
              <a:rPr lang="en-US" sz="2200" dirty="0"/>
              <a:t>Reliability, Maintainability, and Availability</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491320"/>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8381999"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685800" y="4866211"/>
            <a:ext cx="5486400" cy="276999"/>
          </a:xfrm>
          <a:prstGeom prst="rect">
            <a:avLst/>
          </a:prstGeom>
        </p:spPr>
        <p:txBody>
          <a:bodyPr wrap="square">
            <a:spAutoFit/>
          </a:bodyPr>
          <a:lstStyle/>
          <a:p>
            <a:r>
              <a:rPr lang="en-GB" sz="1200" dirty="0"/>
              <a:t>Used with permission from </a:t>
            </a:r>
            <a:r>
              <a:rPr lang="en-GB" sz="1200" dirty="0" err="1"/>
              <a:t>ReliaSoft</a:t>
            </a:r>
            <a:r>
              <a:rPr lang="en-GB" sz="1200" dirty="0"/>
              <a:t>. Retrieved from http://www.reliasoft.com</a:t>
            </a:r>
            <a:endParaRPr lang="en-GB" sz="1200" dirty="0"/>
          </a:p>
        </p:txBody>
      </p:sp>
    </p:spTree>
    <p:extLst>
      <p:ext uri="{BB962C8B-B14F-4D97-AF65-F5344CB8AC3E}">
        <p14:creationId xmlns:p14="http://schemas.microsoft.com/office/powerpoint/2010/main" val="2906651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Example 4S.2</a:t>
            </a:r>
          </a:p>
        </p:txBody>
      </p:sp>
      <p:sp>
        <p:nvSpPr>
          <p:cNvPr id="7" name="Content Placeholder 6"/>
          <p:cNvSpPr>
            <a:spLocks noGrp="1"/>
          </p:cNvSpPr>
          <p:nvPr>
            <p:ph idx="1"/>
          </p:nvPr>
        </p:nvSpPr>
        <p:spPr>
          <a:xfrm>
            <a:off x="990600" y="1601788"/>
            <a:ext cx="7696200" cy="4524375"/>
          </a:xfrm>
        </p:spPr>
        <p:txBody>
          <a:bodyPr>
            <a:noAutofit/>
          </a:bodyPr>
          <a:lstStyle/>
          <a:p>
            <a:r>
              <a:rPr lang="en-US" sz="2400" dirty="0" smtClean="0"/>
              <a:t>A </a:t>
            </a:r>
            <a:r>
              <a:rPr lang="en-US" sz="2400" dirty="0"/>
              <a:t>laser printer is able to operate 300 hours between repairs, and the mean time to repair the printer is three hours. Compute the availability of the printer.</a:t>
            </a:r>
          </a:p>
          <a:p>
            <a:r>
              <a:rPr lang="en-US" sz="2400" dirty="0"/>
              <a:t>Given: MTBF = 300 hours; MTTR = 3 hours</a:t>
            </a:r>
          </a:p>
          <a:p>
            <a:r>
              <a:rPr lang="en-US" sz="2400" dirty="0" smtClean="0"/>
              <a:t>Availability </a:t>
            </a:r>
            <a:r>
              <a:rPr lang="en-US" sz="2400" dirty="0"/>
              <a:t>= MTBF/(MTBF+MTTR) </a:t>
            </a:r>
            <a:r>
              <a:rPr lang="en-US" sz="2400" dirty="0" smtClean="0"/>
              <a:t>= </a:t>
            </a:r>
            <a:r>
              <a:rPr lang="en-US" sz="2400" dirty="0"/>
              <a:t>300/(300 +3 ) = 300/303 = 0.99%</a:t>
            </a:r>
          </a:p>
          <a:p>
            <a:r>
              <a:rPr lang="en-US" sz="2400" dirty="0" smtClean="0"/>
              <a:t>As </a:t>
            </a:r>
            <a:r>
              <a:rPr lang="en-US" sz="2400" dirty="0"/>
              <a:t>the MTBF increases (reliability increases) and MTTR decreases (maintainability increases), availability also increases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2368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722567" y="6553200"/>
            <a:ext cx="457200" cy="365125"/>
          </a:xfrm>
        </p:spPr>
        <p:txBody>
          <a:bodyPr/>
          <a:lstStyle/>
          <a:p>
            <a:fld id="{B6F15528-21DE-4FAA-801E-634DDDAF4B2B}" type="slidenum">
              <a:rPr lang="en-US" smtClean="0"/>
              <a:pPr/>
              <a:t>2</a:t>
            </a:fld>
            <a:endParaRPr lang="en-US" dirty="0"/>
          </a:p>
        </p:txBody>
      </p:sp>
      <p:sp>
        <p:nvSpPr>
          <p:cNvPr id="7" name="Subtitle 3"/>
          <p:cNvSpPr>
            <a:spLocks noGrp="1"/>
          </p:cNvSpPr>
          <p:nvPr>
            <p:ph type="title"/>
          </p:nvPr>
        </p:nvSpPr>
        <p:spPr/>
        <p:txBody>
          <a:bodyPr>
            <a:normAutofit/>
          </a:bodyPr>
          <a:lstStyle/>
          <a:p>
            <a:r>
              <a:rPr lang="en-US" cap="none" dirty="0" smtClean="0"/>
              <a:t>Chapter 4 Supplement</a:t>
            </a:r>
            <a:br>
              <a:rPr lang="en-US" cap="none" dirty="0" smtClean="0"/>
            </a:br>
            <a:r>
              <a:rPr lang="en-US" cap="none" dirty="0" smtClean="0"/>
              <a:t>Reliability </a:t>
            </a:r>
            <a:endParaRPr lang="en-US" cap="none" dirty="0"/>
          </a:p>
        </p:txBody>
      </p:sp>
      <p:sp>
        <p:nvSpPr>
          <p:cNvPr id="2" name="Footer Placeholder 1"/>
          <p:cNvSpPr>
            <a:spLocks noGrp="1"/>
          </p:cNvSpPr>
          <p:nvPr>
            <p:ph type="ftr" sz="quarter" idx="11"/>
          </p:nvPr>
        </p:nvSpPr>
        <p:spPr>
          <a:xfrm>
            <a:off x="-7776"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370045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p:txBody>
          <a:bodyPr>
            <a:noAutofit/>
          </a:bodyPr>
          <a:lstStyle/>
          <a:p>
            <a:pPr lvl="0"/>
            <a:r>
              <a:rPr lang="en-US" sz="2400" dirty="0" smtClean="0"/>
              <a:t>Define </a:t>
            </a:r>
            <a:r>
              <a:rPr lang="en-US" sz="2400" dirty="0"/>
              <a:t>reliability and compute the reliability of a product system</a:t>
            </a:r>
            <a:r>
              <a:rPr lang="en-US" sz="2400" dirty="0" smtClean="0"/>
              <a:t>.</a:t>
            </a:r>
          </a:p>
          <a:p>
            <a:pPr lvl="0">
              <a:buNone/>
            </a:pPr>
            <a:endParaRPr lang="en-US" sz="2400" dirty="0"/>
          </a:p>
          <a:p>
            <a:pPr lvl="0"/>
            <a:r>
              <a:rPr lang="en-US" sz="2400" dirty="0" smtClean="0"/>
              <a:t>Distinguish </a:t>
            </a:r>
            <a:r>
              <a:rPr lang="en-US" sz="2400" dirty="0"/>
              <a:t>among the concepts of reliability, maintainability, and availability.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152400"/>
            <a:ext cx="8534400" cy="1371600"/>
          </a:xfrm>
        </p:spPr>
        <p:txBody>
          <a:bodyPr>
            <a:noAutofit/>
          </a:bodyPr>
          <a:lstStyle/>
          <a:p>
            <a:r>
              <a:rPr lang="en-US" sz="2400" dirty="0" smtClean="0"/>
              <a:t>Operations Profile: Computer Glitch Grounds United Airlines</a:t>
            </a:r>
            <a:endParaRPr lang="en-US" sz="2400" dirty="0"/>
          </a:p>
        </p:txBody>
      </p:sp>
      <p:sp>
        <p:nvSpPr>
          <p:cNvPr id="7" name="Content Placeholder 6"/>
          <p:cNvSpPr>
            <a:spLocks noGrp="1"/>
          </p:cNvSpPr>
          <p:nvPr>
            <p:ph idx="1"/>
          </p:nvPr>
        </p:nvSpPr>
        <p:spPr>
          <a:xfrm>
            <a:off x="990600" y="1524000"/>
            <a:ext cx="7696200" cy="4602163"/>
          </a:xfrm>
        </p:spPr>
        <p:txBody>
          <a:bodyPr>
            <a:noAutofit/>
          </a:bodyPr>
          <a:lstStyle/>
          <a:p>
            <a:r>
              <a:rPr lang="en-US" sz="2400" dirty="0" smtClean="0"/>
              <a:t>On </a:t>
            </a:r>
            <a:r>
              <a:rPr lang="en-US" sz="2400" dirty="0"/>
              <a:t>July 8, 2015, United Airlines suffered a computer failure of a network router that disrupted its reservation </a:t>
            </a:r>
            <a:r>
              <a:rPr lang="en-US" sz="2400" dirty="0" smtClean="0"/>
              <a:t>system.</a:t>
            </a:r>
          </a:p>
          <a:p>
            <a:r>
              <a:rPr lang="en-US" sz="2400" dirty="0"/>
              <a:t>United was forced to cancel 59 flights and delay over 800 flights due to the computer failure. </a:t>
            </a:r>
            <a:endParaRPr lang="en-US" sz="2400" dirty="0" smtClean="0"/>
          </a:p>
          <a:p>
            <a:r>
              <a:rPr lang="en-US" sz="2400" dirty="0" smtClean="0"/>
              <a:t>In </a:t>
            </a:r>
            <a:r>
              <a:rPr lang="en-US" sz="2400" dirty="0"/>
              <a:t>a statement, United said that its network was reliable and includes a number of redundant systems, “but we continue to invest and improve on the reliability of those networks to deliver better service to our customers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949438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smtClean="0"/>
              <a:t>Understanding Reliability</a:t>
            </a:r>
            <a:endParaRPr lang="en-US" sz="2400" dirty="0"/>
          </a:p>
        </p:txBody>
      </p:sp>
      <p:sp>
        <p:nvSpPr>
          <p:cNvPr id="7" name="Content Placeholder 6"/>
          <p:cNvSpPr>
            <a:spLocks noGrp="1"/>
          </p:cNvSpPr>
          <p:nvPr>
            <p:ph idx="1"/>
          </p:nvPr>
        </p:nvSpPr>
        <p:spPr>
          <a:xfrm>
            <a:off x="990600" y="1524000"/>
            <a:ext cx="7696200" cy="4602163"/>
          </a:xfrm>
        </p:spPr>
        <p:txBody>
          <a:bodyPr>
            <a:noAutofit/>
          </a:bodyPr>
          <a:lstStyle/>
          <a:p>
            <a:r>
              <a:rPr lang="en-US" sz="2400" dirty="0" smtClean="0"/>
              <a:t>Reliability </a:t>
            </a:r>
            <a:r>
              <a:rPr lang="en-US" sz="2400" dirty="0"/>
              <a:t>can be defined as the probability that a component, product, or system can perform its intended function over a period of time under a given set of normal operating conditions of its use</a:t>
            </a:r>
            <a:r>
              <a:rPr lang="en-US" sz="2400" dirty="0" smtClean="0"/>
              <a:t>.</a:t>
            </a:r>
          </a:p>
          <a:p>
            <a:pPr>
              <a:buNone/>
            </a:pPr>
            <a:endParaRPr lang="en-US" sz="2400" dirty="0" smtClean="0"/>
          </a:p>
          <a:p>
            <a:r>
              <a:rPr lang="en-US" sz="2400" dirty="0" smtClean="0"/>
              <a:t>Because </a:t>
            </a:r>
            <a:r>
              <a:rPr lang="en-US" sz="2400" dirty="0"/>
              <a:t>a product or system is made up of many components, the overall reliability of a product or system depends on the reliability of its individual components and the way in which they are arranged.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497581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Estimating Reliability</a:t>
            </a:r>
          </a:p>
        </p:txBody>
      </p:sp>
      <p:sp>
        <p:nvSpPr>
          <p:cNvPr id="7" name="Content Placeholder 6"/>
          <p:cNvSpPr>
            <a:spLocks noGrp="1"/>
          </p:cNvSpPr>
          <p:nvPr>
            <p:ph idx="1"/>
          </p:nvPr>
        </p:nvSpPr>
        <p:spPr>
          <a:xfrm>
            <a:off x="990600" y="1524000"/>
            <a:ext cx="7696200" cy="4602163"/>
          </a:xfrm>
        </p:spPr>
        <p:txBody>
          <a:bodyPr>
            <a:noAutofit/>
          </a:bodyPr>
          <a:lstStyle/>
          <a:p>
            <a:r>
              <a:rPr lang="en-US" sz="2400" dirty="0" smtClean="0"/>
              <a:t>For </a:t>
            </a:r>
            <a:r>
              <a:rPr lang="en-US" sz="2400" dirty="0"/>
              <a:t>a system to function properly, all of its individual components must also be working</a:t>
            </a:r>
            <a:r>
              <a:rPr lang="en-US" sz="2400" dirty="0" smtClean="0"/>
              <a:t>.</a:t>
            </a:r>
          </a:p>
          <a:p>
            <a:r>
              <a:rPr lang="en-US" sz="2400" dirty="0" smtClean="0"/>
              <a:t>The </a:t>
            </a:r>
            <a:r>
              <a:rPr lang="en-US" sz="2400" dirty="0"/>
              <a:t>overall reliability of that system is a product of the reliabilities of its individual components</a:t>
            </a:r>
            <a:r>
              <a:rPr lang="en-US" sz="2400" dirty="0" smtClean="0"/>
              <a:t>.</a:t>
            </a:r>
          </a:p>
          <a:p>
            <a:r>
              <a:rPr lang="en-US" sz="2400" dirty="0" smtClean="0"/>
              <a:t>If </a:t>
            </a:r>
            <a:r>
              <a:rPr lang="en-US" sz="2400" dirty="0"/>
              <a:t>there are n components in a system (S) with individual reliabilities of R (C1), R (C2), R (C3), etc., up to R (Cn) then the overall reliability of the system R (S) is given by:</a:t>
            </a:r>
          </a:p>
          <a:p>
            <a:r>
              <a:rPr lang="en-US" sz="2400" dirty="0"/>
              <a:t>	R (S) = R (C1) x R (C2) x R (C3)….x R (Cn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14678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r>
              <a:rPr lang="en-US" sz="2000" dirty="0"/>
              <a:t>Three Components Arranged in Series</a:t>
            </a:r>
          </a:p>
        </p:txBody>
      </p:sp>
      <p:sp>
        <p:nvSpPr>
          <p:cNvPr id="7" name="Content Placeholder 6"/>
          <p:cNvSpPr>
            <a:spLocks noGrp="1"/>
          </p:cNvSpPr>
          <p:nvPr>
            <p:ph idx="1"/>
          </p:nvPr>
        </p:nvSpPr>
        <p:spPr>
          <a:xfrm>
            <a:off x="990600" y="3228974"/>
            <a:ext cx="7696200" cy="2714625"/>
          </a:xfrm>
        </p:spPr>
        <p:txBody>
          <a:bodyPr>
            <a:noAutofit/>
          </a:bodyPr>
          <a:lstStyle/>
          <a:p>
            <a:pPr marL="0" indent="0">
              <a:buNone/>
            </a:pPr>
            <a:endParaRPr lang="en-US" sz="1800" dirty="0"/>
          </a:p>
          <a:p>
            <a:r>
              <a:rPr lang="en-US" sz="2000" dirty="0"/>
              <a:t>If each component has a reliability of 0.95, then the overall reliability of the system R (S) is given by:</a:t>
            </a:r>
          </a:p>
          <a:p>
            <a:r>
              <a:rPr lang="en-US" sz="2000" dirty="0" smtClean="0"/>
              <a:t>R </a:t>
            </a:r>
            <a:r>
              <a:rPr lang="en-US" sz="2000" dirty="0"/>
              <a:t>(S) = R (C1) x R (C2) x R (C3) = 0.95 x 0.95 x 0.95 = 0.857</a:t>
            </a:r>
          </a:p>
          <a:p>
            <a:r>
              <a:rPr lang="en-US" sz="2000" dirty="0" smtClean="0"/>
              <a:t>At </a:t>
            </a:r>
            <a:r>
              <a:rPr lang="en-US" sz="2000" dirty="0"/>
              <a:t>any given time, when using the product, there is an 85.7% likelihood that the product will function correctly for a specified duration</a:t>
            </a:r>
            <a:r>
              <a:rPr lang="en-US" sz="2000" dirty="0" smtClean="0"/>
              <a:t>.</a:t>
            </a:r>
            <a:endParaRPr lang="en-US" sz="20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544" y="838200"/>
            <a:ext cx="8305799"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7256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30188"/>
            <a:ext cx="7696200" cy="1371600"/>
          </a:xfrm>
        </p:spPr>
        <p:txBody>
          <a:bodyPr>
            <a:noAutofit/>
          </a:bodyPr>
          <a:lstStyle/>
          <a:p>
            <a:r>
              <a:rPr lang="en-US" sz="2400" dirty="0"/>
              <a:t>Redundancy </a:t>
            </a:r>
          </a:p>
        </p:txBody>
      </p:sp>
      <p:sp>
        <p:nvSpPr>
          <p:cNvPr id="7" name="Content Placeholder 6"/>
          <p:cNvSpPr>
            <a:spLocks noGrp="1"/>
          </p:cNvSpPr>
          <p:nvPr>
            <p:ph idx="1"/>
          </p:nvPr>
        </p:nvSpPr>
        <p:spPr>
          <a:xfrm>
            <a:off x="990600" y="1524000"/>
            <a:ext cx="7696200" cy="4602163"/>
          </a:xfrm>
        </p:spPr>
        <p:txBody>
          <a:bodyPr>
            <a:noAutofit/>
          </a:bodyPr>
          <a:lstStyle/>
          <a:p>
            <a:r>
              <a:rPr lang="en-US" sz="2400" dirty="0" smtClean="0"/>
              <a:t>To </a:t>
            </a:r>
            <a:r>
              <a:rPr lang="en-US" sz="2400" dirty="0"/>
              <a:t>maintain or increase the reliability systems or products, the components or subsystems that perform the critical functions are often duplicated to serve as a backup if the original component or subsystem </a:t>
            </a:r>
            <a:r>
              <a:rPr lang="en-US" sz="2400" dirty="0" smtClean="0"/>
              <a:t>fails.</a:t>
            </a:r>
          </a:p>
          <a:p>
            <a:pPr>
              <a:buNone/>
            </a:pPr>
            <a:endParaRPr lang="en-US" sz="2400" dirty="0" smtClean="0"/>
          </a:p>
          <a:p>
            <a:r>
              <a:rPr lang="en-US" sz="2400" dirty="0" smtClean="0"/>
              <a:t>This </a:t>
            </a:r>
            <a:r>
              <a:rPr lang="en-US" sz="2400" dirty="0"/>
              <a:t>duplication of critical components is called redundancy, by which duplicate systems operate in parallel to the original </a:t>
            </a:r>
            <a:r>
              <a:rPr lang="en-US" sz="2400" dirty="0" smtClean="0"/>
              <a:t>component.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398742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85800"/>
          </a:xfrm>
        </p:spPr>
        <p:txBody>
          <a:bodyPr>
            <a:noAutofit/>
          </a:bodyPr>
          <a:lstStyle/>
          <a:p>
            <a:r>
              <a:rPr lang="en-US" sz="2000" dirty="0"/>
              <a:t>Three Components </a:t>
            </a:r>
            <a:r>
              <a:rPr lang="en-US" sz="2000" dirty="0" smtClean="0"/>
              <a:t>With </a:t>
            </a:r>
            <a:r>
              <a:rPr lang="en-US" sz="2000" dirty="0"/>
              <a:t>Redundancy</a:t>
            </a:r>
          </a:p>
        </p:txBody>
      </p:sp>
      <p:sp>
        <p:nvSpPr>
          <p:cNvPr id="7" name="Content Placeholder 6"/>
          <p:cNvSpPr>
            <a:spLocks noGrp="1"/>
          </p:cNvSpPr>
          <p:nvPr>
            <p:ph idx="1"/>
          </p:nvPr>
        </p:nvSpPr>
        <p:spPr>
          <a:xfrm>
            <a:off x="1143000" y="3581400"/>
            <a:ext cx="7696200" cy="2773363"/>
          </a:xfrm>
        </p:spPr>
        <p:txBody>
          <a:bodyPr>
            <a:noAutofit/>
          </a:bodyPr>
          <a:lstStyle/>
          <a:p>
            <a:pPr marL="0" indent="0">
              <a:buNone/>
            </a:pPr>
            <a:endParaRPr lang="en-US" sz="2400" b="1" dirty="0">
              <a:solidFill>
                <a:srgbClr val="FF0000"/>
              </a:solidFill>
            </a:endParaRPr>
          </a:p>
          <a:p>
            <a:r>
              <a:rPr lang="en-US" sz="2000" dirty="0" smtClean="0"/>
              <a:t>Reliability </a:t>
            </a:r>
            <a:r>
              <a:rPr lang="en-US" sz="2000" dirty="0"/>
              <a:t>of component 2 (original + </a:t>
            </a:r>
            <a:r>
              <a:rPr lang="en-US" sz="2000" dirty="0" smtClean="0"/>
              <a:t>backup):</a:t>
            </a:r>
            <a:endParaRPr lang="en-US" sz="2000" dirty="0"/>
          </a:p>
          <a:p>
            <a:r>
              <a:rPr lang="en-US" sz="2000" dirty="0" smtClean="0"/>
              <a:t>R </a:t>
            </a:r>
            <a:r>
              <a:rPr lang="en-US" sz="2000" dirty="0"/>
              <a:t>(C2) = R (OC2) + [1 - R (OC2)] x R (BC2) = 0.95 + (1- 0.95) x 0.90 = 0.995</a:t>
            </a:r>
            <a:r>
              <a:rPr lang="en-US" sz="2000" dirty="0" smtClean="0"/>
              <a:t>.</a:t>
            </a:r>
            <a:endParaRPr lang="en-US" sz="2000" dirty="0" smtClean="0"/>
          </a:p>
          <a:p>
            <a:r>
              <a:rPr lang="en-US" sz="2000" dirty="0" smtClean="0"/>
              <a:t>Reliability </a:t>
            </a:r>
            <a:r>
              <a:rPr lang="en-US" sz="2000" dirty="0"/>
              <a:t>of the overall </a:t>
            </a:r>
            <a:r>
              <a:rPr lang="en-US" sz="2000" dirty="0" smtClean="0"/>
              <a:t>system:</a:t>
            </a:r>
            <a:endParaRPr lang="en-US" sz="2000" dirty="0"/>
          </a:p>
          <a:p>
            <a:r>
              <a:rPr lang="en-US" sz="2000" dirty="0"/>
              <a:t>R (S) = R (C1) x R (C2) x R (C3) = 0.95 x 0.995 x 0.95 = 0.898</a:t>
            </a:r>
            <a:r>
              <a:rPr lang="en-US" sz="2000" dirty="0" smtClean="0"/>
              <a:t>.</a:t>
            </a:r>
            <a:endParaRPr lang="en-US" sz="20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8458200" cy="2757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0318966"/>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1612</TotalTime>
  <Words>1242</Words>
  <Application>Microsoft Office PowerPoint</Application>
  <PresentationFormat>On-screen Show (4:3)</PresentationFormat>
  <Paragraphs>103</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VenkataramanTheme</vt:lpstr>
      <vt:lpstr>PowerPoint Presentation</vt:lpstr>
      <vt:lpstr>Chapter 4 Supplement Reliability </vt:lpstr>
      <vt:lpstr>Learning Objectives</vt:lpstr>
      <vt:lpstr>Operations Profile: Computer Glitch Grounds United Airlines</vt:lpstr>
      <vt:lpstr>Understanding Reliability</vt:lpstr>
      <vt:lpstr>Estimating Reliability</vt:lpstr>
      <vt:lpstr>Three Components Arranged in Series</vt:lpstr>
      <vt:lpstr>Redundancy </vt:lpstr>
      <vt:lpstr>Three Components With Redundancy</vt:lpstr>
      <vt:lpstr>Example 4S.1</vt:lpstr>
      <vt:lpstr>Example 4S.1 (Solution)</vt:lpstr>
      <vt:lpstr>MTBF</vt:lpstr>
      <vt:lpstr>Availability and Maintainability</vt:lpstr>
      <vt:lpstr>Relationships Among Reliability, Maintainability, and Availability</vt:lpstr>
      <vt:lpstr>Example 4S.2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111</cp:revision>
  <dcterms:created xsi:type="dcterms:W3CDTF">2006-08-16T00:00:00Z</dcterms:created>
  <dcterms:modified xsi:type="dcterms:W3CDTF">2017-01-04T15:06:29Z</dcterms:modified>
</cp:coreProperties>
</file>